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9" r:id="rId6"/>
  </p:sldMasterIdLst>
  <p:notesMasterIdLst>
    <p:notesMasterId r:id="rId37"/>
  </p:notesMasterIdLst>
  <p:sldIdLst>
    <p:sldId id="256" r:id="rId7"/>
    <p:sldId id="266" r:id="rId8"/>
    <p:sldId id="261" r:id="rId9"/>
    <p:sldId id="262" r:id="rId10"/>
    <p:sldId id="263" r:id="rId11"/>
    <p:sldId id="264" r:id="rId12"/>
    <p:sldId id="265" r:id="rId13"/>
    <p:sldId id="257" r:id="rId14"/>
    <p:sldId id="258" r:id="rId15"/>
    <p:sldId id="25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09E49"/>
    <a:srgbClr val="006B54"/>
    <a:srgbClr val="E28C05"/>
    <a:srgbClr val="00AA9E"/>
    <a:srgbClr val="5BB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03" autoAdjust="0"/>
  </p:normalViewPr>
  <p:slideViewPr>
    <p:cSldViewPr>
      <p:cViewPr varScale="1">
        <p:scale>
          <a:sx n="92" d="100"/>
          <a:sy n="92" d="100"/>
        </p:scale>
        <p:origin x="2154" y="84"/>
      </p:cViewPr>
      <p:guideLst>
        <p:guide orient="horz" pos="164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C1F45-14E1-44A4-9AE0-020F0DE47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10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_ENREF_7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#_ENREF_1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Often used inter-changeably, because health</a:t>
            </a:r>
            <a:r>
              <a:rPr lang="en-GB" baseline="0" dirty="0" smtClean="0"/>
              <a:t> inequalities are viewed to be unfair and unjust unless explicit.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These differences have a huge impact, because they result in people who are worst off experiencing poorer health and shorter lives.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is a social gradient in health whereby those who reside in the 10% most deprived areas in England have a shorter life expectancy (gap of 7 years for women, 9 years for men) than those who live in the 10% least deprived areas (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action="ppaction://hlinkfile" tooltip="England, July 2017 #29"/>
              </a:rPr>
              <a:t>England, July 2017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is also a significant north / south health divide with life expectancy 2 years lower in the north (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action="ppaction://hlinkfile" tooltip="Bambra, 2016 #2"/>
              </a:rPr>
              <a:t>Bambra, 2016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 health inequalities are considered unfair and unjust (Marmot, 2017, 2010; JRF, 2016; WHO 2008; Chang et al. 2016; Bambra, 2016) because they reflect ‘historic and present day social inequalities in our population’ (PHE, 2017).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3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5605D1F-817A-4DF1-A7E4-7B2AA8283153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6481763"/>
            <a:ext cx="21336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-27384"/>
            <a:ext cx="9144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89440"/>
            <a:ext cx="1871440" cy="6513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A455-2E6C-4E9B-B700-18FF9634E4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43DE17-01BC-4C44-A5DF-CB57B4CA37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0" y="1098185"/>
            <a:ext cx="9132559" cy="877824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424" y="2145548"/>
            <a:ext cx="8305967" cy="420573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285750" indent="-28575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1200150" indent="-28575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 marL="1657350" indent="-28575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 algn="l"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6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D1B4DE-1D8C-44C0-8A86-33FC458F9294}" type="datetime1">
              <a:rPr lang="en-US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>
                <a:defRPr/>
              </a:pPr>
              <a:t>4/25/2018</a:t>
            </a:fld>
            <a:endParaRPr 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2DFF019-5DBC-47ED-A5C2-B8E86BD9247E}" type="slidenum">
              <a:rPr lang="en-US" altLang="en-US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227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A6E4C5-6260-1D47-8E4E-A99FEDBA267A}" type="datetimeFigureOut">
              <a:rPr lang="en-US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>
                <a:defRPr/>
              </a:pPr>
              <a:t>4/25/2018</a:t>
            </a:fld>
            <a:endParaRPr 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1342D-F5C4-4F02-8379-B28AF2B2E3AC}" type="slidenum">
              <a:rPr lang="en-US" altLang="en-US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4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CB9F9FE9-E9A2-4F21-82BA-A4E035E33241}" type="datetimeFigureOut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25/04/2018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8059490D-8C0A-45FD-8183-6B1D806BEA2A}" type="slidenum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‹#›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98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F7E6E147-2631-4F8F-A260-0E3F39EAA1D2}" type="datetimeFigureOut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25/04/2018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297B37D9-F47F-4439-A4AA-3E01311291B8}" type="slidenum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‹#›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49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13E01D16-6A50-46B2-89B6-9087E70374FC}" type="datetimeFigureOut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25/04/2018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DE9005D4-C3E7-487A-B5F0-7BF2A017C304}" type="slidenum">
              <a:rPr lang="en-GB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‹#›</a:t>
            </a:fld>
            <a:endParaRPr lang="en-GB">
              <a:solidFill>
                <a:prstClr val="black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9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35496" y="1268760"/>
            <a:ext cx="6912768" cy="74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4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2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53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36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7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3108F-A058-4C43-AC29-FCA6ABCF09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628FAB-2957-4DB7-B2C9-57415A6ABF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D962B5-68D3-4A1E-9115-292E841C79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C55C70-8CFB-4C00-ADD0-3264D3B13F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58BA62-5E2B-41B1-AD91-6F02A6540D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127081-22CF-4F07-AE9F-CA8C8A78D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C0669-0403-42B3-8D85-D98F4DC324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7024" y="260648"/>
            <a:ext cx="1871440" cy="6513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3" y="1768475"/>
            <a:ext cx="9132887" cy="9144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3032125"/>
            <a:ext cx="76104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11113" y="6624638"/>
            <a:ext cx="3638550" cy="233362"/>
          </a:xfrm>
          <a:prstGeom prst="rect">
            <a:avLst/>
          </a:prstGeom>
          <a:solidFill>
            <a:srgbClr val="262626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solidFill>
                <a:srgbClr val="940101"/>
              </a:solidFill>
            </a:endParaRPr>
          </a:p>
        </p:txBody>
      </p:sp>
      <p:sp>
        <p:nvSpPr>
          <p:cNvPr id="1029" name="TextBox 10"/>
          <p:cNvSpPr txBox="1">
            <a:spLocks noChangeArrowheads="1"/>
          </p:cNvSpPr>
          <p:nvPr/>
        </p:nvSpPr>
        <p:spPr bwMode="auto">
          <a:xfrm>
            <a:off x="3649663" y="6624638"/>
            <a:ext cx="5505450" cy="233362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6F6F6F"/>
        </a:buClr>
        <a:buFont typeface="Wingdings 2" panose="05020102010507070707" pitchFamily="18" charset="2"/>
        <a:buChar char=""/>
        <a:defRPr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6F6F6F"/>
        </a:buClr>
        <a:buFont typeface="Wingdings 2" panose="05020102010507070707" pitchFamily="18" charset="2"/>
        <a:buChar char=""/>
        <a:defRPr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E5BCFE-C3C2-4916-851D-8B78EC5AA1E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25/04/2018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1DE898-DFAC-4EA5-A6A7-40473E158E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321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e.ac.uk/research/healthinequalities/equalnorthresearchandpracticenetwork/" TargetMode="External"/><Relationship Id="rId2" Type="http://schemas.openxmlformats.org/officeDocument/2006/relationships/hyperlink" Target="mailto:Michelle.Addison@ncl.ac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cid:image001.png@01D27C69.277DECA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fuse.ac.uk/research/healthinequalities/equalnorthresearchandpracticenetwork/" TargetMode="Externa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03350" y="1557338"/>
            <a:ext cx="6480175" cy="1152525"/>
          </a:xfrm>
          <a:noFill/>
        </p:spPr>
        <p:txBody>
          <a:bodyPr anchor="ctr"/>
          <a:lstStyle/>
          <a:p>
            <a:r>
              <a:rPr lang="en-GB" dirty="0" smtClean="0"/>
              <a:t>Equal North Research and Practice Network</a:t>
            </a:r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403350" y="3219392"/>
            <a:ext cx="6400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GB" sz="2400" dirty="0" smtClean="0"/>
              <a:t>Professor Eileen Kaner</a:t>
            </a:r>
          </a:p>
          <a:p>
            <a:pPr>
              <a:spcBef>
                <a:spcPct val="20000"/>
              </a:spcBef>
            </a:pPr>
            <a:r>
              <a:rPr lang="en-GB" sz="2400" dirty="0" smtClean="0"/>
              <a:t>Professor Clare Bambra</a:t>
            </a:r>
          </a:p>
          <a:p>
            <a:pPr>
              <a:spcBef>
                <a:spcPct val="20000"/>
              </a:spcBef>
            </a:pPr>
            <a:r>
              <a:rPr lang="en-GB" sz="2400" dirty="0" smtClean="0"/>
              <a:t>Dr Michelle Addison  </a:t>
            </a:r>
            <a:endParaRPr lang="en-GB" sz="2400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403350" y="4409257"/>
            <a:ext cx="6400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SPHR NIHR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S:\Obesity\Projects\PHE Northern Health Equity Research Network\Logos\FuseH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79310"/>
            <a:ext cx="3348880" cy="22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7570528" cy="103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 Equal North Network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Email Dr Michelle Addison, Lead Researcher: </a:t>
            </a:r>
            <a:r>
              <a:rPr lang="en-GB" dirty="0" smtClean="0">
                <a:hlinkClick r:id="rId2"/>
              </a:rPr>
              <a:t>Michelle.Addison@ncl.ac.uk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Visit </a:t>
            </a:r>
            <a:r>
              <a:rPr lang="en-GB" dirty="0"/>
              <a:t>webpage: </a:t>
            </a:r>
            <a:r>
              <a:rPr lang="en-GB" dirty="0">
                <a:hlinkClick r:id="rId3"/>
              </a:rPr>
              <a:t>http://www.fuse.ac.uk/research/healthinequalities/equalnorthresearchandpracticenetwork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415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57" y="372256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2700" b="1" dirty="0"/>
              <a:t>Strategies for tackling childhood social and health inequalities in Middlesbrough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r>
              <a:rPr lang="en-GB" sz="1350" dirty="0"/>
              <a:t/>
            </a:r>
            <a:br>
              <a:rPr lang="en-GB" sz="1350" dirty="0"/>
            </a:br>
            <a:r>
              <a:rPr lang="en-US" sz="1350" b="1" dirty="0"/>
              <a:t>Quality &amp; Safety Symposium   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US" sz="1350" b="1" dirty="0"/>
              <a:t> 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GB" sz="1350" b="1" dirty="0"/>
              <a:t>Improving the Experience of Children &amp; Young People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US" sz="1350" b="1" dirty="0"/>
              <a:t> 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GB" sz="1350" b="1" dirty="0"/>
              <a:t>Friday 9 March 2018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GB" sz="1350" b="1" dirty="0"/>
              <a:t> </a:t>
            </a:r>
            <a:r>
              <a:rPr lang="en-GB" sz="1350" dirty="0"/>
              <a:t/>
            </a:r>
            <a:br>
              <a:rPr lang="en-GB" sz="1350" dirty="0"/>
            </a:br>
            <a:r>
              <a:rPr lang="en-GB" sz="1350" b="1" dirty="0"/>
              <a:t>St James Park, Newcastle United Football Stadium, Newcastle upon Tyne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098" y="4758928"/>
            <a:ext cx="6858000" cy="1241822"/>
          </a:xfrm>
        </p:spPr>
        <p:txBody>
          <a:bodyPr>
            <a:noAutofit/>
          </a:bodyPr>
          <a:lstStyle/>
          <a:p>
            <a:r>
              <a:rPr lang="en-GB" sz="135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270" y="891190"/>
            <a:ext cx="2879500" cy="15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Scale of the challenge </a:t>
            </a:r>
          </a:p>
          <a:p>
            <a:endParaRPr lang="en-GB" dirty="0" smtClean="0"/>
          </a:p>
          <a:p>
            <a:r>
              <a:rPr lang="en-GB" dirty="0" smtClean="0"/>
              <a:t>Key areas of focus </a:t>
            </a:r>
          </a:p>
          <a:p>
            <a:endParaRPr lang="en-GB" dirty="0" smtClean="0"/>
          </a:p>
          <a:p>
            <a:r>
              <a:rPr lang="en-GB" dirty="0" smtClean="0"/>
              <a:t>Future challenges </a:t>
            </a:r>
          </a:p>
          <a:p>
            <a:endParaRPr lang="en-GB" dirty="0"/>
          </a:p>
          <a:p>
            <a:r>
              <a:rPr lang="en-GB" dirty="0" smtClean="0"/>
              <a:t>Questions and discussion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46" y="4496431"/>
            <a:ext cx="2876037" cy="15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0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47" t="15150" r="31765" b="28109"/>
          <a:stretch/>
        </p:blipFill>
        <p:spPr>
          <a:xfrm>
            <a:off x="1933372" y="952772"/>
            <a:ext cx="5705273" cy="4806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61" y="5339695"/>
            <a:ext cx="1263839" cy="6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7679"/>
            <a:ext cx="7886700" cy="3263504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96" t="19794" r="31572" b="12852"/>
          <a:stretch/>
        </p:blipFill>
        <p:spPr>
          <a:xfrm>
            <a:off x="1576633" y="963302"/>
            <a:ext cx="6023728" cy="494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74" y="5247783"/>
            <a:ext cx="1372109" cy="7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22" t="13608" r="35902" b="19175"/>
          <a:stretch/>
        </p:blipFill>
        <p:spPr>
          <a:xfrm>
            <a:off x="2707850" y="857250"/>
            <a:ext cx="4024826" cy="53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HCP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8184" r="52248" b="13203"/>
          <a:stretch>
            <a:fillRect/>
          </a:stretch>
        </p:blipFill>
        <p:spPr bwMode="auto">
          <a:xfrm>
            <a:off x="2481606" y="1241107"/>
            <a:ext cx="4319834" cy="469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439" y="5247784"/>
            <a:ext cx="1439561" cy="7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Improving mental health and emotional well-being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70" t="14707" r="33041" b="19176"/>
          <a:stretch/>
        </p:blipFill>
        <p:spPr>
          <a:xfrm>
            <a:off x="4669214" y="1817752"/>
            <a:ext cx="3591613" cy="395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453" t="20833" r="42890" b="9444"/>
          <a:stretch/>
        </p:blipFill>
        <p:spPr>
          <a:xfrm>
            <a:off x="628650" y="2033355"/>
            <a:ext cx="3150394" cy="44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74" y="1340661"/>
            <a:ext cx="716672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HEADSTART - </a:t>
            </a:r>
            <a:r>
              <a:rPr lang="en-GB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ALL MIDDLESBROUGH’S CHILDREN AND YOUNG PEOPLE THE NECESSARY SUPPORT TO BUILD RESILIENCE TO ACHIEVE GOOD EMOTIONAL HEALTH’</a:t>
            </a:r>
            <a:endParaRPr lang="en-GB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29" y="1009055"/>
            <a:ext cx="2162651" cy="1528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788671"/>
            <a:ext cx="8001000" cy="4729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21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21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21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100" b="1" dirty="0">
                <a:solidFill>
                  <a:prstClr val="black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2100" dirty="0">
              <a:solidFill>
                <a:prstClr val="black"/>
              </a:solidFill>
            </a:endParaRPr>
          </a:p>
          <a:p>
            <a:pPr marL="214313" indent="-214313" fontAlgn="auto"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5" name="4CAE63BF-40ED-4C68-9B13-CCA199813448" descr="F11EBD46-C9DA-4914-AF07-9E318ACF68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19" y="2024724"/>
            <a:ext cx="5822156" cy="38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058" y="5297275"/>
            <a:ext cx="1344942" cy="7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ju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2" y="1078706"/>
            <a:ext cx="7750969" cy="336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 descr="cid:image001.png@01D2495A.1428FB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78707"/>
            <a:ext cx="942976" cy="921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465" y="4443414"/>
            <a:ext cx="7889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Increased emotional resilience in young </a:t>
            </a: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people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A school workforce with increased awareness of and better able to identify and respond to the emotional needs of pupils </a:t>
            </a:r>
            <a:endParaRPr lang="en-GB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systems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change leading to sustained improvements in early prevention, targeted and specialist services.</a:t>
            </a:r>
          </a:p>
          <a:p>
            <a:pPr marL="557213" lvl="1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Appropriate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, accessible, innovative, joined up services reducing the need for high level interventions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Improved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attainment, attendance and behaviour.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283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Inequalities / inequity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Inequality </a:t>
            </a:r>
          </a:p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b="1" dirty="0">
                <a:solidFill>
                  <a:srgbClr val="7030A0"/>
                </a:solidFill>
              </a:rPr>
              <a:t>differences in health </a:t>
            </a:r>
            <a:r>
              <a:rPr lang="en-GB" dirty="0"/>
              <a:t>status or in the distribution of health determinants between different population </a:t>
            </a:r>
            <a:r>
              <a:rPr lang="en-GB" dirty="0" smtClean="0"/>
              <a:t>groups’ e.g. mobility amongst older people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Inequity </a:t>
            </a:r>
          </a:p>
          <a:p>
            <a:pPr marL="0" indent="0">
              <a:buNone/>
            </a:pPr>
            <a:r>
              <a:rPr lang="en-GB" dirty="0" smtClean="0"/>
              <a:t>When these differences are deemed to be </a:t>
            </a:r>
            <a:r>
              <a:rPr lang="en-GB" b="1" dirty="0" smtClean="0">
                <a:solidFill>
                  <a:srgbClr val="7030A0"/>
                </a:solidFill>
              </a:rPr>
              <a:t>unfair / unjust, and avoidable </a:t>
            </a:r>
            <a:r>
              <a:rPr lang="en-GB" dirty="0" smtClean="0"/>
              <a:t>e.g. north / south divide (Bambra, 2016). It is a normative concept, can be traced to unequal social and economic conditions. Some groups more vulnerable to poor health than others.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			(WHO Glossary, 2018)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77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Town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1" descr="SIG 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3728"/>
            <a:ext cx="4457700" cy="7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621" r="953" b="6255"/>
          <a:stretch/>
        </p:blipFill>
        <p:spPr>
          <a:xfrm>
            <a:off x="1" y="1352157"/>
            <a:ext cx="9056802" cy="43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6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72" r="6821" b="6555"/>
          <a:stretch/>
        </p:blipFill>
        <p:spPr>
          <a:xfrm>
            <a:off x="0" y="857250"/>
            <a:ext cx="9988828" cy="50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6" t="9347" r="-696" b="5430"/>
          <a:stretch/>
        </p:blipFill>
        <p:spPr>
          <a:xfrm>
            <a:off x="0" y="1224896"/>
            <a:ext cx="9144000" cy="4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32" t="9759" r="2422" b="5018"/>
          <a:stretch/>
        </p:blipFill>
        <p:spPr>
          <a:xfrm>
            <a:off x="233314" y="857251"/>
            <a:ext cx="8759858" cy="50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35" r="876" b="5292"/>
          <a:stretch/>
        </p:blipFill>
        <p:spPr>
          <a:xfrm>
            <a:off x="1" y="984511"/>
            <a:ext cx="9063872" cy="44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74" y="1088674"/>
            <a:ext cx="7886700" cy="994172"/>
          </a:xfrm>
        </p:spPr>
        <p:txBody>
          <a:bodyPr>
            <a:normAutofit/>
          </a:bodyPr>
          <a:lstStyle/>
          <a:p>
            <a:r>
              <a:rPr lang="en-GB" sz="2400" b="1" dirty="0"/>
              <a:t>Live Well Centre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35" r="876" b="31546"/>
          <a:stretch/>
        </p:blipFill>
        <p:spPr>
          <a:xfrm>
            <a:off x="1" y="2377322"/>
            <a:ext cx="9063872" cy="30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Social determinants of health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Selective landlord licensing scheme </a:t>
            </a:r>
          </a:p>
          <a:p>
            <a:r>
              <a:rPr lang="en-GB" dirty="0" smtClean="0"/>
              <a:t>Tackling fuel poverty </a:t>
            </a:r>
          </a:p>
          <a:p>
            <a:r>
              <a:rPr lang="en-GB" dirty="0" smtClean="0"/>
              <a:t>School improvement programme </a:t>
            </a:r>
          </a:p>
          <a:p>
            <a:r>
              <a:rPr lang="en-GB" dirty="0" smtClean="0"/>
              <a:t>Holiday hunger scheme </a:t>
            </a:r>
          </a:p>
          <a:p>
            <a:r>
              <a:rPr lang="en-GB" dirty="0" smtClean="0"/>
              <a:t>Investment strategy </a:t>
            </a:r>
          </a:p>
          <a:p>
            <a:r>
              <a:rPr lang="en-GB" dirty="0" smtClean="0"/>
              <a:t>Social regeneration </a:t>
            </a:r>
          </a:p>
          <a:p>
            <a:r>
              <a:rPr lang="en-GB" dirty="0" smtClean="0"/>
              <a:t>TV Combined Authority </a:t>
            </a:r>
          </a:p>
          <a:p>
            <a:r>
              <a:rPr lang="en-GB" dirty="0" smtClean="0"/>
              <a:t>South Tees Mayoral development Corporation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2125267"/>
            <a:ext cx="4572638" cy="257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37" y="5121273"/>
            <a:ext cx="1798163" cy="9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Future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Austerity and cuts </a:t>
            </a:r>
          </a:p>
          <a:p>
            <a:r>
              <a:rPr lang="en-GB" dirty="0" smtClean="0"/>
              <a:t>‘Shrinking together or shrinking apart’</a:t>
            </a:r>
          </a:p>
          <a:p>
            <a:r>
              <a:rPr lang="en-GB" dirty="0" smtClean="0"/>
              <a:t>Increasing demand in children’s social care – Barnet graph of Doom and Birmingham's Jaws of doom! </a:t>
            </a:r>
          </a:p>
          <a:p>
            <a:r>
              <a:rPr lang="en-GB" dirty="0" smtClean="0"/>
              <a:t>Investment in prevention vs burning platform </a:t>
            </a:r>
          </a:p>
          <a:p>
            <a:r>
              <a:rPr lang="en-GB" dirty="0" smtClean="0"/>
              <a:t>Multi-cultural town – new emerging communities </a:t>
            </a:r>
          </a:p>
          <a:p>
            <a:r>
              <a:rPr lang="en-GB" dirty="0" smtClean="0"/>
              <a:t>Adverse Childhood Experiences (ACEs)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3" y="5170013"/>
            <a:ext cx="1588247" cy="8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4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Adverse Childhood experiences and child trauma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57" y="2678955"/>
            <a:ext cx="4572396" cy="257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412" t="14158" r="35980" b="18213"/>
          <a:stretch/>
        </p:blipFill>
        <p:spPr>
          <a:xfrm>
            <a:off x="367646" y="2125266"/>
            <a:ext cx="3238107" cy="3808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11" y="5276614"/>
            <a:ext cx="1393281" cy="7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4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77" t="17044" r="36289" b="17801"/>
          <a:stretch/>
        </p:blipFill>
        <p:spPr>
          <a:xfrm>
            <a:off x="91912" y="918991"/>
            <a:ext cx="4305692" cy="5215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04" t="19381" r="37681" b="15739"/>
          <a:stretch/>
        </p:blipFill>
        <p:spPr>
          <a:xfrm>
            <a:off x="4361664" y="782755"/>
            <a:ext cx="4746397" cy="54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ure.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b="18454"/>
          <a:stretch>
            <a:fillRect/>
          </a:stretch>
        </p:blipFill>
        <p:spPr bwMode="auto">
          <a:xfrm>
            <a:off x="498475" y="1312863"/>
            <a:ext cx="8147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69875"/>
            <a:ext cx="9144000" cy="796925"/>
          </a:xfrm>
          <a:solidFill>
            <a:srgbClr val="0072C6"/>
          </a:solidFill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Life Expectancy: the North-South health Divide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6275388" y="6019800"/>
            <a:ext cx="2868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6F6F6F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6F6F6F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smtClean="0">
                <a:solidFill>
                  <a:prstClr val="black"/>
                </a:solidFill>
                <a:latin typeface="Century Gothic" panose="020B0502020202020204" pitchFamily="34" charset="0"/>
              </a:rPr>
              <a:t>Source: HSCIC, 2014</a:t>
            </a:r>
          </a:p>
        </p:txBody>
      </p:sp>
    </p:spTree>
    <p:extLst>
      <p:ext uri="{BB962C8B-B14F-4D97-AF65-F5344CB8AC3E}">
        <p14:creationId xmlns:p14="http://schemas.microsoft.com/office/powerpoint/2010/main" val="954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b="1" dirty="0"/>
              <a:t>Thank you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96" y="3355570"/>
            <a:ext cx="3847424" cy="20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113" y="88900"/>
            <a:ext cx="9132887" cy="1397000"/>
          </a:xfrm>
          <a:solidFill>
            <a:srgbClr val="0072C6"/>
          </a:solidFill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Inequalities in DFLE on the Newcastle Metro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2146300"/>
            <a:ext cx="8305800" cy="4205288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5364" name="Picture 7" descr="\\stevens\dhs0cb1\Mds_Desktop\me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9144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1735138"/>
            <a:ext cx="8745537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Differences in poverty, power and resources needed for health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Differences in exposure to health-damaging factors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Differences in opportunities to enjoy positive health and protective conditions that help maintain health, especially conditions that give children the best possible start in life 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3" y="0"/>
            <a:ext cx="9132887" cy="1524000"/>
          </a:xfrm>
          <a:solidFill>
            <a:srgbClr val="0072C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Causes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41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1295400"/>
          </a:xfrm>
          <a:solidFill>
            <a:srgbClr val="0072C6"/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Sir </a:t>
            </a:r>
            <a:r>
              <a:rPr lang="en-GB" dirty="0"/>
              <a:t>Michael </a:t>
            </a:r>
            <a:r>
              <a:rPr lang="en-GB" dirty="0" smtClean="0"/>
              <a:t>Marmot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Fair </a:t>
            </a:r>
            <a:r>
              <a:rPr lang="en-GB" dirty="0"/>
              <a:t>Society, Healthy </a:t>
            </a:r>
            <a:r>
              <a:rPr lang="en-GB" dirty="0" smtClean="0"/>
              <a:t>Lives 2010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6700"/>
            <a:ext cx="8556625" cy="302260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 smtClean="0"/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sz="11200" dirty="0" smtClean="0"/>
              <a:t>“Action to reduce </a:t>
            </a:r>
            <a:r>
              <a:rPr lang="en-GB" sz="11200" dirty="0"/>
              <a:t>health inequalities must start before </a:t>
            </a:r>
            <a:r>
              <a:rPr lang="en-GB" sz="11200" dirty="0" smtClean="0"/>
              <a:t>birth and </a:t>
            </a:r>
            <a:r>
              <a:rPr lang="en-GB" sz="11200" dirty="0"/>
              <a:t>be followed through the life of the child. </a:t>
            </a:r>
            <a:r>
              <a:rPr lang="en-GB" sz="11200" dirty="0" smtClean="0"/>
              <a:t>Only then </a:t>
            </a:r>
            <a:r>
              <a:rPr lang="en-GB" sz="11200" dirty="0"/>
              <a:t>can the close links between early </a:t>
            </a:r>
            <a:r>
              <a:rPr lang="en-GB" sz="11200" dirty="0" smtClean="0"/>
              <a:t>disadvantage and </a:t>
            </a:r>
            <a:r>
              <a:rPr lang="en-GB" sz="11200" dirty="0"/>
              <a:t>poor outcomes throughout life be broken. </a:t>
            </a:r>
            <a:r>
              <a:rPr lang="en-GB" sz="11200" dirty="0" smtClean="0">
                <a:solidFill>
                  <a:srgbClr val="FF0000"/>
                </a:solidFill>
              </a:rPr>
              <a:t>For this reason</a:t>
            </a:r>
            <a:r>
              <a:rPr lang="en-GB" sz="11200" dirty="0">
                <a:solidFill>
                  <a:srgbClr val="FF0000"/>
                </a:solidFill>
              </a:rPr>
              <a:t>, giving every child the best start in </a:t>
            </a:r>
            <a:r>
              <a:rPr lang="en-GB" sz="11200" dirty="0" smtClean="0">
                <a:solidFill>
                  <a:srgbClr val="FF0000"/>
                </a:solidFill>
              </a:rPr>
              <a:t>life is </a:t>
            </a:r>
            <a:r>
              <a:rPr lang="en-GB" sz="11200" dirty="0">
                <a:solidFill>
                  <a:srgbClr val="FF0000"/>
                </a:solidFill>
              </a:rPr>
              <a:t>our highest </a:t>
            </a:r>
            <a:r>
              <a:rPr lang="en-GB" sz="11200" dirty="0" smtClean="0">
                <a:solidFill>
                  <a:srgbClr val="FF0000"/>
                </a:solidFill>
              </a:rPr>
              <a:t>priority recommendation</a:t>
            </a:r>
            <a:r>
              <a:rPr lang="en-GB" sz="11200" dirty="0" smtClean="0"/>
              <a:t>.”</a:t>
            </a:r>
            <a:endParaRPr lang="en-GB" b="0" dirty="0"/>
          </a:p>
        </p:txBody>
      </p:sp>
      <p:pic>
        <p:nvPicPr>
          <p:cNvPr id="19460" name="Content Placeholder 3" descr="IMG_02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99" r="-32899"/>
          <a:stretch>
            <a:fillRect/>
          </a:stretch>
        </p:blipFill>
        <p:spPr bwMode="auto">
          <a:xfrm>
            <a:off x="4140200" y="4097338"/>
            <a:ext cx="51435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level playing 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12900"/>
            <a:ext cx="4356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" descr="8441880-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511300"/>
            <a:ext cx="3933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ctrTitle"/>
          </p:nvPr>
        </p:nvSpPr>
        <p:spPr>
          <a:xfrm>
            <a:off x="19050" y="0"/>
            <a:ext cx="9131300" cy="1193800"/>
          </a:xfrm>
          <a:solidFill>
            <a:srgbClr val="0072C6"/>
          </a:solidFill>
        </p:spPr>
        <p:txBody>
          <a:bodyPr/>
          <a:lstStyle/>
          <a:p>
            <a:pPr algn="ctr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We need to level the playing field for all      our children and young people</a:t>
            </a: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37138"/>
            <a:ext cx="2063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286000" y="5207000"/>
            <a:ext cx="6718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http://fuse.ac.uk/research/healthinequalities/equalnorthresearchandpracticenetwork/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Equal North Network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6718" y="1700808"/>
            <a:ext cx="8229600" cy="384492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Northern </a:t>
            </a:r>
            <a:r>
              <a:rPr lang="en-GB" dirty="0"/>
              <a:t>Research Network of academics, policy and practice members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Mapping </a:t>
            </a:r>
            <a:r>
              <a:rPr lang="en-GB" dirty="0"/>
              <a:t>the skills and interests of members related to health and social </a:t>
            </a:r>
            <a:r>
              <a:rPr lang="en-GB" dirty="0" smtClean="0"/>
              <a:t>inequalities, </a:t>
            </a:r>
            <a:r>
              <a:rPr lang="en-GB" dirty="0"/>
              <a:t>research and practice </a:t>
            </a:r>
            <a:endParaRPr lang="en-GB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4 network </a:t>
            </a:r>
            <a:r>
              <a:rPr lang="en-GB" dirty="0"/>
              <a:t>meetings across the North – in NE, </a:t>
            </a:r>
            <a:r>
              <a:rPr lang="en-GB" dirty="0" smtClean="0"/>
              <a:t>NW, Y&amp;H </a:t>
            </a:r>
            <a:r>
              <a:rPr lang="en-GB" dirty="0"/>
              <a:t>and London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Research Exercise identifying </a:t>
            </a:r>
            <a:r>
              <a:rPr lang="en-GB" dirty="0"/>
              <a:t>the priorities for future </a:t>
            </a:r>
            <a:r>
              <a:rPr lang="en-GB" dirty="0" smtClean="0"/>
              <a:t>research (publication under review)</a:t>
            </a:r>
            <a:endParaRPr lang="en-GB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FF0000"/>
                </a:solidFill>
              </a:rPr>
              <a:t>N=520+ </a:t>
            </a:r>
            <a:r>
              <a:rPr lang="en-GB" u="sng" dirty="0">
                <a:solidFill>
                  <a:srgbClr val="FF0000"/>
                </a:solidFill>
              </a:rPr>
              <a:t>members </a:t>
            </a:r>
            <a:r>
              <a:rPr lang="en-GB" dirty="0"/>
              <a:t>across NE, NW, and Y&amp;H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2" y="1417638"/>
            <a:ext cx="59149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i="1" dirty="0">
                <a:solidFill>
                  <a:srgbClr val="0072C6"/>
                </a:solidFill>
                <a:latin typeface="+mj-lt"/>
              </a:rPr>
              <a:t>Priority </a:t>
            </a:r>
            <a:r>
              <a:rPr lang="en-GB" sz="1800" b="1" dirty="0" smtClean="0">
                <a:solidFill>
                  <a:srgbClr val="0072C6"/>
                </a:solidFill>
                <a:latin typeface="+mj-lt"/>
              </a:rPr>
              <a:t>Research Areas to reduce </a:t>
            </a:r>
            <a:r>
              <a:rPr lang="en-GB" sz="1800" b="1" dirty="0">
                <a:solidFill>
                  <a:srgbClr val="0072C6"/>
                </a:solidFill>
                <a:latin typeface="+mj-lt"/>
              </a:rPr>
              <a:t>Health </a:t>
            </a:r>
            <a:r>
              <a:rPr lang="en-GB" sz="1800" b="1" dirty="0" smtClean="0">
                <a:solidFill>
                  <a:srgbClr val="0072C6"/>
                </a:solidFill>
                <a:latin typeface="+mj-lt"/>
              </a:rPr>
              <a:t>Inequalities amongst children and young people</a:t>
            </a:r>
          </a:p>
          <a:p>
            <a:pPr marL="0" indent="0">
              <a:buNone/>
            </a:pPr>
            <a:endParaRPr lang="en-GB" sz="1800" dirty="0" smtClean="0">
              <a:latin typeface="+mj-lt"/>
            </a:endParaRPr>
          </a:p>
          <a:p>
            <a:pPr marL="0" indent="0">
              <a:buNone/>
            </a:pPr>
            <a:r>
              <a:rPr lang="en-GB" sz="1800" u="sng" dirty="0" smtClean="0">
                <a:latin typeface="+mj-lt"/>
              </a:rPr>
              <a:t>Key Questions to Discuss in groups</a:t>
            </a: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What do </a:t>
            </a:r>
            <a:r>
              <a:rPr lang="en-GB" sz="1800" b="1" i="1" dirty="0">
                <a:solidFill>
                  <a:srgbClr val="7030A0"/>
                </a:solidFill>
                <a:latin typeface="+mj-lt"/>
              </a:rPr>
              <a:t>you</a:t>
            </a:r>
            <a:r>
              <a:rPr lang="en-GB" sz="1800" dirty="0">
                <a:latin typeface="+mj-lt"/>
              </a:rPr>
              <a:t> think are the key health </a:t>
            </a:r>
            <a:r>
              <a:rPr lang="en-GB" sz="1800" dirty="0" smtClean="0">
                <a:latin typeface="+mj-lt"/>
              </a:rPr>
              <a:t>inequalities amongst CYP?</a:t>
            </a:r>
          </a:p>
          <a:p>
            <a:r>
              <a:rPr lang="en-US" sz="1800" dirty="0" smtClean="0">
                <a:latin typeface="+mj-lt"/>
                <a:ea typeface="ＭＳ Ｐゴシック" charset="0"/>
                <a:cs typeface="Arial" charset="0"/>
              </a:rPr>
              <a:t>What </a:t>
            </a:r>
            <a:r>
              <a:rPr lang="en-US" sz="1800" b="1" dirty="0">
                <a:solidFill>
                  <a:srgbClr val="7030A0"/>
                </a:solidFill>
                <a:latin typeface="+mj-lt"/>
                <a:ea typeface="ＭＳ Ｐゴシック" charset="0"/>
                <a:cs typeface="Arial" charset="0"/>
              </a:rPr>
              <a:t>can we do </a:t>
            </a:r>
            <a:r>
              <a:rPr lang="en-US" sz="1800" dirty="0">
                <a:latin typeface="+mj-lt"/>
                <a:ea typeface="ＭＳ Ｐゴシック" charset="0"/>
                <a:cs typeface="Arial" charset="0"/>
              </a:rPr>
              <a:t>to help reduce </a:t>
            </a:r>
            <a:r>
              <a:rPr lang="en-US" sz="1800" dirty="0">
                <a:solidFill>
                  <a:srgbClr val="0070C0"/>
                </a:solidFill>
                <a:latin typeface="+mj-lt"/>
                <a:ea typeface="ＭＳ Ｐゴシック" charset="0"/>
                <a:cs typeface="Arial" charset="0"/>
              </a:rPr>
              <a:t>child</a:t>
            </a:r>
            <a:r>
              <a:rPr lang="en-US" sz="1800" dirty="0">
                <a:latin typeface="+mj-lt"/>
                <a:ea typeface="ＭＳ Ｐゴシック" charset="0"/>
                <a:cs typeface="Arial" charset="0"/>
              </a:rPr>
              <a:t> health inequities within the north and </a:t>
            </a:r>
            <a:r>
              <a:rPr lang="en-US" sz="1800" dirty="0" smtClean="0">
                <a:latin typeface="+mj-lt"/>
                <a:ea typeface="ＭＳ Ｐゴシック" charset="0"/>
                <a:cs typeface="Arial" charset="0"/>
              </a:rPr>
              <a:t>between </a:t>
            </a:r>
            <a:r>
              <a:rPr lang="en-US" sz="1800" dirty="0">
                <a:latin typeface="+mj-lt"/>
                <a:ea typeface="ＭＳ Ｐゴシック" charset="0"/>
                <a:cs typeface="Arial" charset="0"/>
              </a:rPr>
              <a:t>north and </a:t>
            </a:r>
            <a:r>
              <a:rPr lang="en-US" sz="1800" dirty="0" smtClean="0">
                <a:latin typeface="+mj-lt"/>
                <a:ea typeface="ＭＳ Ｐゴシック" charset="0"/>
                <a:cs typeface="Arial" charset="0"/>
              </a:rPr>
              <a:t>south?</a:t>
            </a:r>
          </a:p>
          <a:p>
            <a:r>
              <a:rPr lang="en-US" sz="1800" dirty="0" smtClean="0">
                <a:latin typeface="+mj-lt"/>
                <a:ea typeface="ＭＳ Ｐゴシック" charset="0"/>
                <a:cs typeface="Arial" charset="0"/>
              </a:rPr>
              <a:t>What </a:t>
            </a:r>
            <a:r>
              <a:rPr lang="en-US" sz="1800" dirty="0">
                <a:latin typeface="+mj-lt"/>
                <a:ea typeface="ＭＳ Ｐゴシック" charset="0"/>
                <a:cs typeface="Arial" charset="0"/>
              </a:rPr>
              <a:t>does </a:t>
            </a:r>
            <a:r>
              <a:rPr lang="en-US" sz="1800" b="1" dirty="0">
                <a:solidFill>
                  <a:srgbClr val="7030A0"/>
                </a:solidFill>
                <a:latin typeface="+mj-lt"/>
                <a:ea typeface="ＭＳ Ｐゴシック" charset="0"/>
                <a:cs typeface="Arial" charset="0"/>
              </a:rPr>
              <a:t>government need to do </a:t>
            </a:r>
            <a:r>
              <a:rPr lang="en-US" sz="1800" dirty="0">
                <a:latin typeface="+mj-lt"/>
                <a:ea typeface="ＭＳ Ｐゴシック" charset="0"/>
                <a:cs typeface="Arial" charset="0"/>
              </a:rPr>
              <a:t>to reduce these inequalities?</a:t>
            </a:r>
          </a:p>
          <a:p>
            <a:r>
              <a:rPr lang="en-GB" sz="1800" dirty="0" smtClean="0">
                <a:latin typeface="+mj-lt"/>
              </a:rPr>
              <a:t>How can </a:t>
            </a:r>
            <a:r>
              <a:rPr lang="en-GB" sz="1800" b="1" dirty="0" smtClean="0">
                <a:solidFill>
                  <a:srgbClr val="7030A0"/>
                </a:solidFill>
                <a:latin typeface="+mj-lt"/>
              </a:rPr>
              <a:t>research</a:t>
            </a:r>
            <a:r>
              <a:rPr lang="en-GB" sz="1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help with reducing health inequalities amongst CYP?</a:t>
            </a:r>
            <a:endParaRPr lang="en-GB" sz="1800" dirty="0">
              <a:latin typeface="+mj-lt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50" y="1772816"/>
            <a:ext cx="3238252" cy="21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055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metriq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0718474EAA341847F4F1398B5282C" ma:contentTypeVersion="0" ma:contentTypeDescription="Create a new document." ma:contentTypeScope="" ma:versionID="fe7ef508cdeef51c65110aac9aafaa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9C77472-4A0F-4151-89FA-DEB38231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041ABEE-9C8D-4EB2-A61B-303023B91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4DA-A82C-4A7C-8375-98460F177165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768</Words>
  <Application>Microsoft Office PowerPoint</Application>
  <PresentationFormat>On-screen Show (4:3)</PresentationFormat>
  <Paragraphs>97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Calibri Light</vt:lpstr>
      <vt:lpstr>Century Gothic</vt:lpstr>
      <vt:lpstr>Times New Roman</vt:lpstr>
      <vt:lpstr>Wingdings 2</vt:lpstr>
      <vt:lpstr>Default Design</vt:lpstr>
      <vt:lpstr>demetriq3</vt:lpstr>
      <vt:lpstr>1_Office Theme</vt:lpstr>
      <vt:lpstr>Equal North Research and Practice Network</vt:lpstr>
      <vt:lpstr>Health Inequalities / inequity</vt:lpstr>
      <vt:lpstr>Life Expectancy: the North-South health Divide</vt:lpstr>
      <vt:lpstr>Inequalities in DFLE on the Newcastle Metro</vt:lpstr>
      <vt:lpstr>Causes</vt:lpstr>
      <vt:lpstr> Sir Michael Marmot   Fair Society, Healthy Lives 2010 </vt:lpstr>
      <vt:lpstr>We need to level the playing field for all      our children and young people</vt:lpstr>
      <vt:lpstr>Equal North Network</vt:lpstr>
      <vt:lpstr>Workshop 4</vt:lpstr>
      <vt:lpstr>Join Equal North Network </vt:lpstr>
      <vt:lpstr>  Strategies for tackling childhood social and health inequalities in Middlesbrough   Quality &amp; Safety Symposium      Improving the Experience of Children &amp; Young People   Friday 9 March 2018   St James Park, Newcastle United Football Stadium, Newcastle upon Tyne </vt:lpstr>
      <vt:lpstr>Outline </vt:lpstr>
      <vt:lpstr>PowerPoint Presentation</vt:lpstr>
      <vt:lpstr>PowerPoint Presentation</vt:lpstr>
      <vt:lpstr>PowerPoint Presentation</vt:lpstr>
      <vt:lpstr>HCP </vt:lpstr>
      <vt:lpstr>Improving mental health and emotional well-being </vt:lpstr>
      <vt:lpstr>PowerPoint Presentation</vt:lpstr>
      <vt:lpstr>PowerPoint Presentation</vt:lpstr>
      <vt:lpstr>Reading Town </vt:lpstr>
      <vt:lpstr>PowerPoint Presentation</vt:lpstr>
      <vt:lpstr>PowerPoint Presentation</vt:lpstr>
      <vt:lpstr>PowerPoint Presentation</vt:lpstr>
      <vt:lpstr>PowerPoint Presentation</vt:lpstr>
      <vt:lpstr>Live Well Centre </vt:lpstr>
      <vt:lpstr>Social determinants of health  </vt:lpstr>
      <vt:lpstr>Future challenges </vt:lpstr>
      <vt:lpstr>Adverse Childhood experiences and child trauma </vt:lpstr>
      <vt:lpstr>PowerPoint Presentation</vt:lpstr>
      <vt:lpstr>PowerPoint Presentation</vt:lpstr>
    </vt:vector>
  </TitlesOfParts>
  <Company>COI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Davey</dc:creator>
  <cp:lastModifiedBy>Victoria Morgan</cp:lastModifiedBy>
  <cp:revision>45</cp:revision>
  <dcterms:created xsi:type="dcterms:W3CDTF">2008-03-06T14:42:26Z</dcterms:created>
  <dcterms:modified xsi:type="dcterms:W3CDTF">2018-04-25T08:54:08Z</dcterms:modified>
</cp:coreProperties>
</file>